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Sanchez" charset="1" panose="02000000000000000000"/>
      <p:regular r:id="rId10"/>
    </p:embeddedFont>
    <p:embeddedFont>
      <p:font typeface="Sanchez Italics" charset="1" panose="00000000000000000000"/>
      <p:regular r:id="rId11"/>
    </p:embeddedFont>
    <p:embeddedFont>
      <p:font typeface="League Spartan" charset="1" panose="00000800000000000000"/>
      <p:regular r:id="rId12"/>
    </p:embeddedFont>
    <p:embeddedFont>
      <p:font typeface="仿宋體" charset="1" panose="02000609000000000000"/>
      <p:regular r:id="rId13"/>
    </p:embeddedFont>
    <p:embeddedFont>
      <p:font typeface="Open Sans Light" charset="1" panose="020B0306030504020204"/>
      <p:regular r:id="rId14"/>
    </p:embeddedFont>
    <p:embeddedFont>
      <p:font typeface="Open Sans Light Bold" charset="1" panose="020B0806030504020204"/>
      <p:regular r:id="rId15"/>
    </p:embeddedFont>
    <p:embeddedFont>
      <p:font typeface="Open Sans Light Italics" charset="1" panose="020B0306030504020204"/>
      <p:regular r:id="rId16"/>
    </p:embeddedFont>
    <p:embeddedFont>
      <p:font typeface="Open Sans Light Bold Italics" charset="1" panose="020B08060305040202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-1352095">
            <a:off x="-4719980" y="6610800"/>
            <a:ext cx="9253797" cy="8013788"/>
            <a:chOff x="0" y="0"/>
            <a:chExt cx="6350000" cy="5499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5499100"/>
            </a:xfrm>
            <a:custGeom>
              <a:avLst/>
              <a:gdLst/>
              <a:ahLst/>
              <a:cxnLst/>
              <a:rect r="r" b="b" t="t" l="l"/>
              <a:pathLst>
                <a:path h="5499100" w="63500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lnTo>
                    <a:pt x="0" y="549910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82175" y="4467760"/>
            <a:ext cx="9732320" cy="1351480"/>
            <a:chOff x="0" y="0"/>
            <a:chExt cx="12976426" cy="180197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47625"/>
              <a:ext cx="12976426" cy="1031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337"/>
                </a:lnSpc>
              </a:pPr>
              <a:r>
                <a:rPr lang="en-US" sz="4875">
                  <a:solidFill>
                    <a:srgbClr val="000000"/>
                  </a:solidFill>
                  <a:latin typeface="League Spartan"/>
                </a:rPr>
                <a:t>SENTIMENT ANALYSIS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062199"/>
              <a:ext cx="12976426" cy="739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25"/>
                </a:lnSpc>
              </a:pPr>
              <a:r>
                <a:rPr lang="en-US" sz="3375">
                  <a:solidFill>
                    <a:srgbClr val="000000"/>
                  </a:solidFill>
                  <a:latin typeface="Sanchez"/>
                </a:rPr>
                <a:t>Group 13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2700397" y="7731760"/>
            <a:ext cx="4558903" cy="152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仿宋體"/>
              </a:rPr>
              <a:t>M11015802   Eng Tze Qian</a:t>
            </a:r>
          </a:p>
          <a:p>
            <a:pPr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仿宋體"/>
              </a:rPr>
              <a:t>M11015080   湯傑堯</a:t>
            </a:r>
          </a:p>
          <a:p>
            <a:pPr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仿宋體"/>
              </a:rPr>
              <a:t>M11015018   陳彥家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375856" y="1028700"/>
            <a:ext cx="9105281" cy="1056403"/>
            <a:chOff x="0" y="0"/>
            <a:chExt cx="12140375" cy="140853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0742281" cy="1408537"/>
              <a:chOff x="0" y="0"/>
              <a:chExt cx="14596384" cy="191389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4596383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4596383">
                    <a:moveTo>
                      <a:pt x="0" y="0"/>
                    </a:moveTo>
                    <a:lnTo>
                      <a:pt x="14596383" y="0"/>
                    </a:lnTo>
                    <a:lnTo>
                      <a:pt x="14596383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10729581" y="0"/>
              <a:ext cx="1410794" cy="1408537"/>
              <a:chOff x="0" y="0"/>
              <a:chExt cx="6350000" cy="63398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</p:grpSp>
      <p:sp>
        <p:nvSpPr>
          <p:cNvPr name="TextBox 7" id="7"/>
          <p:cNvSpPr txBox="true"/>
          <p:nvPr/>
        </p:nvSpPr>
        <p:spPr>
          <a:xfrm rot="0">
            <a:off x="335094" y="1289736"/>
            <a:ext cx="3424176" cy="524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70"/>
              </a:lnSpc>
            </a:pPr>
            <a:r>
              <a:rPr lang="en-US" sz="3284" spc="331">
                <a:solidFill>
                  <a:srgbClr val="FFFFFF"/>
                </a:solidFill>
                <a:latin typeface="Open Sans Light Bold"/>
              </a:rPr>
              <a:t>Experiment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395377" y="1190760"/>
            <a:ext cx="2163247" cy="623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6"/>
              </a:lnSpc>
              <a:spcBef>
                <a:spcPct val="0"/>
              </a:spcBef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- ACL IMDb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679626" y="2247466"/>
            <a:ext cx="1574356" cy="543242"/>
            <a:chOff x="0" y="0"/>
            <a:chExt cx="1913890" cy="660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125391" y="2265665"/>
            <a:ext cx="682826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Train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206208" y="2247466"/>
            <a:ext cx="1574356" cy="543242"/>
            <a:chOff x="0" y="0"/>
            <a:chExt cx="1913890" cy="660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791908" y="2265665"/>
            <a:ext cx="402956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Val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1746673" y="2247466"/>
            <a:ext cx="1574356" cy="543242"/>
            <a:chOff x="0" y="0"/>
            <a:chExt cx="1913890" cy="660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250668" y="2265665"/>
            <a:ext cx="566366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Test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4382094" y="3224069"/>
            <a:ext cx="1574356" cy="543242"/>
            <a:chOff x="0" y="0"/>
            <a:chExt cx="1913890" cy="6604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4845271" y="3242268"/>
            <a:ext cx="648001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FFFFFF"/>
                </a:solidFill>
                <a:latin typeface="Open Sans Light Bold"/>
              </a:rPr>
              <a:t>SVM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4382094" y="4195831"/>
            <a:ext cx="1574356" cy="543242"/>
            <a:chOff x="0" y="0"/>
            <a:chExt cx="1913890" cy="6604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4770545" y="4214030"/>
            <a:ext cx="797453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FFFFFF"/>
                </a:solidFill>
                <a:latin typeface="Open Sans Light Bold"/>
              </a:rPr>
              <a:t>LSTM</a:t>
            </a:r>
          </a:p>
        </p:txBody>
      </p:sp>
      <p:sp>
        <p:nvSpPr>
          <p:cNvPr name="AutoShape 24" id="24"/>
          <p:cNvSpPr/>
          <p:nvPr/>
        </p:nvSpPr>
        <p:spPr>
          <a:xfrm rot="0">
            <a:off x="3958381" y="3994286"/>
            <a:ext cx="10054244" cy="0"/>
          </a:xfrm>
          <a:prstGeom prst="line">
            <a:avLst/>
          </a:prstGeom>
          <a:ln cap="rnd" w="19050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5" id="25"/>
          <p:cNvSpPr/>
          <p:nvPr/>
        </p:nvSpPr>
        <p:spPr>
          <a:xfrm rot="0">
            <a:off x="3958381" y="4952167"/>
            <a:ext cx="10054244" cy="0"/>
          </a:xfrm>
          <a:prstGeom prst="line">
            <a:avLst/>
          </a:prstGeom>
          <a:ln cap="rnd" w="19050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6" id="26"/>
          <p:cNvSpPr txBox="true"/>
          <p:nvPr/>
        </p:nvSpPr>
        <p:spPr>
          <a:xfrm rot="0">
            <a:off x="7056964" y="3242268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98.0%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583546" y="3242268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87.0%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124010" y="3242268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89.0%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056964" y="4214030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98.9%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583546" y="4214030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80.9%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124010" y="4214030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85.0%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4382094" y="5195358"/>
            <a:ext cx="1574356" cy="543242"/>
            <a:chOff x="0" y="0"/>
            <a:chExt cx="1913890" cy="6604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4923452" y="5213557"/>
            <a:ext cx="491640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FFFFFF"/>
                </a:solidFill>
                <a:latin typeface="Open Sans Light Bold"/>
              </a:rPr>
              <a:t>NN</a:t>
            </a:r>
          </a:p>
        </p:txBody>
      </p:sp>
      <p:sp>
        <p:nvSpPr>
          <p:cNvPr name="AutoShape 35" id="35"/>
          <p:cNvSpPr/>
          <p:nvPr/>
        </p:nvSpPr>
        <p:spPr>
          <a:xfrm rot="3085">
            <a:off x="3958379" y="5956205"/>
            <a:ext cx="10054248" cy="0"/>
          </a:xfrm>
          <a:prstGeom prst="line">
            <a:avLst/>
          </a:prstGeom>
          <a:ln cap="rnd" w="19050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6" id="36"/>
          <p:cNvSpPr txBox="true"/>
          <p:nvPr/>
        </p:nvSpPr>
        <p:spPr>
          <a:xfrm rot="0">
            <a:off x="7056964" y="5213557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99.9%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583546" y="5213557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86.2%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124010" y="5213557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85.0%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4382094" y="6165954"/>
            <a:ext cx="1574356" cy="543242"/>
            <a:chOff x="0" y="0"/>
            <a:chExt cx="1913890" cy="6604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41" id="41"/>
          <p:cNvSpPr txBox="true"/>
          <p:nvPr/>
        </p:nvSpPr>
        <p:spPr>
          <a:xfrm rot="0">
            <a:off x="4827154" y="6184153"/>
            <a:ext cx="684236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FFFFFF"/>
                </a:solidFill>
                <a:latin typeface="Open Sans Light Bold"/>
              </a:rPr>
              <a:t>CNN</a:t>
            </a:r>
          </a:p>
        </p:txBody>
      </p:sp>
      <p:grpSp>
        <p:nvGrpSpPr>
          <p:cNvPr name="Group 42" id="42"/>
          <p:cNvGrpSpPr/>
          <p:nvPr/>
        </p:nvGrpSpPr>
        <p:grpSpPr>
          <a:xfrm rot="0">
            <a:off x="4382094" y="7137716"/>
            <a:ext cx="1574356" cy="543242"/>
            <a:chOff x="0" y="0"/>
            <a:chExt cx="1913890" cy="6604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44" id="44"/>
          <p:cNvSpPr txBox="true"/>
          <p:nvPr/>
        </p:nvSpPr>
        <p:spPr>
          <a:xfrm rot="0">
            <a:off x="4795712" y="7155916"/>
            <a:ext cx="747118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FFFFFF"/>
                </a:solidFill>
                <a:latin typeface="Open Sans Light Bold"/>
              </a:rPr>
              <a:t>BERT</a:t>
            </a:r>
          </a:p>
        </p:txBody>
      </p:sp>
      <p:sp>
        <p:nvSpPr>
          <p:cNvPr name="AutoShape 45" id="45"/>
          <p:cNvSpPr/>
          <p:nvPr/>
        </p:nvSpPr>
        <p:spPr>
          <a:xfrm rot="0">
            <a:off x="3958381" y="6936172"/>
            <a:ext cx="10054252" cy="0"/>
          </a:xfrm>
          <a:prstGeom prst="line">
            <a:avLst/>
          </a:prstGeom>
          <a:ln cap="rnd" w="19050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6" id="46"/>
          <p:cNvSpPr/>
          <p:nvPr/>
        </p:nvSpPr>
        <p:spPr>
          <a:xfrm rot="0">
            <a:off x="3958381" y="7894052"/>
            <a:ext cx="10054244" cy="0"/>
          </a:xfrm>
          <a:prstGeom prst="line">
            <a:avLst/>
          </a:prstGeom>
          <a:ln cap="rnd" w="19050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7" id="47"/>
          <p:cNvSpPr txBox="true"/>
          <p:nvPr/>
        </p:nvSpPr>
        <p:spPr>
          <a:xfrm rot="0">
            <a:off x="7056964" y="6184153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98.1%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9583546" y="6184153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83.2%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2124010" y="6184153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84.0%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7056964" y="7155916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97.7%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9583546" y="7155916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93.9%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2124010" y="7155916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93.8%</a:t>
            </a:r>
          </a:p>
        </p:txBody>
      </p:sp>
      <p:grpSp>
        <p:nvGrpSpPr>
          <p:cNvPr name="Group 53" id="53"/>
          <p:cNvGrpSpPr/>
          <p:nvPr/>
        </p:nvGrpSpPr>
        <p:grpSpPr>
          <a:xfrm rot="0">
            <a:off x="4382094" y="8137243"/>
            <a:ext cx="1574356" cy="543242"/>
            <a:chOff x="0" y="0"/>
            <a:chExt cx="1913890" cy="660400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55" id="55"/>
          <p:cNvSpPr txBox="true"/>
          <p:nvPr/>
        </p:nvSpPr>
        <p:spPr>
          <a:xfrm rot="0">
            <a:off x="4610547" y="8155443"/>
            <a:ext cx="1117449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FFFFFF"/>
                </a:solidFill>
                <a:latin typeface="Open Sans Light Bold"/>
              </a:rPr>
              <a:t>ULMFiT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7057020" y="8155443"/>
            <a:ext cx="833434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94.3%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9583546" y="8155443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94.1%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12124067" y="8155443"/>
            <a:ext cx="833434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91.6%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14411941" y="9436014"/>
            <a:ext cx="1152894" cy="364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41"/>
              </a:lnSpc>
              <a:spcBef>
                <a:spcPct val="0"/>
              </a:spcBef>
            </a:pPr>
            <a:r>
              <a:rPr lang="en-US" sz="2001">
                <a:solidFill>
                  <a:srgbClr val="000000"/>
                </a:solidFill>
                <a:latin typeface="Open Sans Light"/>
              </a:rPr>
              <a:t>(Accuracy)</a:t>
            </a:r>
          </a:p>
        </p:txBody>
      </p:sp>
      <p:sp>
        <p:nvSpPr>
          <p:cNvPr name="AutoShape 60" id="60"/>
          <p:cNvSpPr/>
          <p:nvPr/>
        </p:nvSpPr>
        <p:spPr>
          <a:xfrm rot="0">
            <a:off x="3958390" y="8865083"/>
            <a:ext cx="10054244" cy="0"/>
          </a:xfrm>
          <a:prstGeom prst="line">
            <a:avLst/>
          </a:prstGeom>
          <a:ln cap="rnd" w="19050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1" id="61"/>
          <p:cNvGrpSpPr/>
          <p:nvPr/>
        </p:nvGrpSpPr>
        <p:grpSpPr>
          <a:xfrm rot="0">
            <a:off x="4382102" y="9108275"/>
            <a:ext cx="1574356" cy="543242"/>
            <a:chOff x="0" y="0"/>
            <a:chExt cx="1913890" cy="660400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63" id="63"/>
          <p:cNvSpPr txBox="true"/>
          <p:nvPr/>
        </p:nvSpPr>
        <p:spPr>
          <a:xfrm rot="0">
            <a:off x="4705274" y="9126474"/>
            <a:ext cx="928011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FFFFFF"/>
                </a:solidFill>
                <a:latin typeface="Open Sans Light Bold"/>
              </a:rPr>
              <a:t>XLNet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7056972" y="9126474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96.3%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9583554" y="9126474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94.1%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12124019" y="9126474"/>
            <a:ext cx="833547" cy="430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Open Sans Light"/>
              </a:rPr>
              <a:t>93.9%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17792094" y="9565792"/>
            <a:ext cx="419528" cy="51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7"/>
              </a:lnSpc>
              <a:spcBef>
                <a:spcPct val="0"/>
              </a:spcBef>
            </a:pPr>
            <a:r>
              <a:rPr lang="en-US" sz="2893">
                <a:solidFill>
                  <a:srgbClr val="000000"/>
                </a:solidFill>
                <a:latin typeface="Open Sans Light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375856" y="1028700"/>
            <a:ext cx="9105281" cy="1056403"/>
            <a:chOff x="0" y="0"/>
            <a:chExt cx="12140375" cy="140853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0742281" cy="1408537"/>
              <a:chOff x="0" y="0"/>
              <a:chExt cx="14596384" cy="191389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4596383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4596383">
                    <a:moveTo>
                      <a:pt x="0" y="0"/>
                    </a:moveTo>
                    <a:lnTo>
                      <a:pt x="14596383" y="0"/>
                    </a:lnTo>
                    <a:lnTo>
                      <a:pt x="14596383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10729581" y="0"/>
              <a:ext cx="1410794" cy="1408537"/>
              <a:chOff x="0" y="0"/>
              <a:chExt cx="6350000" cy="63398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</p:grpSp>
      <p:sp>
        <p:nvSpPr>
          <p:cNvPr name="TextBox 7" id="7"/>
          <p:cNvSpPr txBox="true"/>
          <p:nvPr/>
        </p:nvSpPr>
        <p:spPr>
          <a:xfrm rot="0">
            <a:off x="335094" y="1289736"/>
            <a:ext cx="3424176" cy="524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70"/>
              </a:lnSpc>
            </a:pPr>
            <a:r>
              <a:rPr lang="en-US" sz="3284" spc="331">
                <a:solidFill>
                  <a:srgbClr val="FFFFFF"/>
                </a:solidFill>
                <a:latin typeface="Open Sans Light Bold"/>
              </a:rPr>
              <a:t>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13062" y="4663146"/>
            <a:ext cx="770795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XLNet has Best accuracy , but High cost.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314641" y="5455889"/>
            <a:ext cx="11680031" cy="61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67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For training 3000 datas wtih  batch size 4 need up to 10 GB. 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2749140" y="4828369"/>
            <a:ext cx="316620" cy="316620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AutoShape 12" id="12"/>
          <p:cNvSpPr/>
          <p:nvPr/>
        </p:nvSpPr>
        <p:spPr>
          <a:xfrm rot="0">
            <a:off x="3812941" y="5821970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3413062" y="2909185"/>
            <a:ext cx="12618709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Transformer model (Bert, XLNet) is the current state-of-the-art approach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413062" y="6455587"/>
            <a:ext cx="1098396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Basic Neural Networks have serious over-fitting problem.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314641" y="7257855"/>
            <a:ext cx="11812637" cy="61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67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Epoch 1 has 61% accuracy and get 99% accuracy in Epoch 2. 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749140" y="6620809"/>
            <a:ext cx="316620" cy="316620"/>
            <a:chOff x="0" y="0"/>
            <a:chExt cx="1913890" cy="19138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AutoShape 18" id="18"/>
          <p:cNvSpPr/>
          <p:nvPr/>
        </p:nvSpPr>
        <p:spPr>
          <a:xfrm rot="0">
            <a:off x="3812941" y="7623936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9" id="19"/>
          <p:cNvGrpSpPr/>
          <p:nvPr/>
        </p:nvGrpSpPr>
        <p:grpSpPr>
          <a:xfrm rot="0">
            <a:off x="2749140" y="3094202"/>
            <a:ext cx="316620" cy="316620"/>
            <a:chOff x="0" y="0"/>
            <a:chExt cx="1913890" cy="191389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3413062" y="8387801"/>
            <a:ext cx="1423000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A well training model for IMDb may not be good in other environments.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2749140" y="8553024"/>
            <a:ext cx="316620" cy="316620"/>
            <a:chOff x="0" y="0"/>
            <a:chExt cx="1913890" cy="191389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7803439" y="9581324"/>
            <a:ext cx="404403" cy="501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9"/>
              </a:lnSpc>
              <a:spcBef>
                <a:spcPct val="0"/>
              </a:spcBef>
            </a:pPr>
            <a:r>
              <a:rPr lang="en-US" sz="2788">
                <a:solidFill>
                  <a:srgbClr val="000000"/>
                </a:solidFill>
                <a:latin typeface="Open Sans Light"/>
              </a:rPr>
              <a:t>11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385381" y="1028700"/>
            <a:ext cx="9105281" cy="1056403"/>
            <a:chOff x="0" y="0"/>
            <a:chExt cx="12140375" cy="140853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0742281" cy="1408537"/>
              <a:chOff x="0" y="0"/>
              <a:chExt cx="14596384" cy="191389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4596383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4596383">
                    <a:moveTo>
                      <a:pt x="0" y="0"/>
                    </a:moveTo>
                    <a:lnTo>
                      <a:pt x="14596383" y="0"/>
                    </a:lnTo>
                    <a:lnTo>
                      <a:pt x="14596383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10729581" y="0"/>
              <a:ext cx="1410794" cy="1408537"/>
              <a:chOff x="0" y="0"/>
              <a:chExt cx="6350000" cy="63398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3764509" y="3594961"/>
            <a:ext cx="316620" cy="316620"/>
            <a:chOff x="0" y="0"/>
            <a:chExt cx="1913890" cy="19138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24580" y="1211303"/>
            <a:ext cx="2899961" cy="653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97"/>
              </a:lnSpc>
            </a:pPr>
            <a:r>
              <a:rPr lang="en-US" sz="4075" spc="411">
                <a:solidFill>
                  <a:srgbClr val="FFFFFF"/>
                </a:solidFill>
                <a:latin typeface="Open Sans Light Bold"/>
              </a:rPr>
              <a:t>Outline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414217" y="3520543"/>
            <a:ext cx="11957176" cy="541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5"/>
              </a:lnSpc>
            </a:pPr>
            <a:r>
              <a:rPr lang="en-US" sz="4075">
                <a:solidFill>
                  <a:srgbClr val="000000"/>
                </a:solidFill>
                <a:latin typeface="Open Sans Light"/>
              </a:rPr>
              <a:t>Introduction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414217" y="6791765"/>
            <a:ext cx="11957176" cy="541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5"/>
              </a:lnSpc>
            </a:pPr>
            <a:r>
              <a:rPr lang="en-US" sz="4075">
                <a:solidFill>
                  <a:srgbClr val="000000"/>
                </a:solidFill>
                <a:latin typeface="Open Sans Light"/>
              </a:rPr>
              <a:t>Experiment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414217" y="7821390"/>
            <a:ext cx="11957176" cy="541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5"/>
              </a:lnSpc>
            </a:pPr>
            <a:r>
              <a:rPr lang="en-US" sz="4075">
                <a:solidFill>
                  <a:srgbClr val="000000"/>
                </a:solidFill>
                <a:latin typeface="Open Sans Light"/>
              </a:rPr>
              <a:t>Conclusion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414217" y="4661657"/>
            <a:ext cx="11957176" cy="541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5"/>
              </a:lnSpc>
            </a:pPr>
            <a:r>
              <a:rPr lang="en-US" sz="4075">
                <a:solidFill>
                  <a:srgbClr val="000000"/>
                </a:solidFill>
                <a:latin typeface="Open Sans Light"/>
              </a:rPr>
              <a:t>Data Pre-processing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3764509" y="4736075"/>
            <a:ext cx="316620" cy="316620"/>
            <a:chOff x="0" y="0"/>
            <a:chExt cx="1913890" cy="191389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3764509" y="6866183"/>
            <a:ext cx="316620" cy="316620"/>
            <a:chOff x="0" y="0"/>
            <a:chExt cx="1913890" cy="19138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3764509" y="7895808"/>
            <a:ext cx="316620" cy="316620"/>
            <a:chOff x="0" y="0"/>
            <a:chExt cx="1913890" cy="191389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4414217" y="5747928"/>
            <a:ext cx="11957176" cy="541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5"/>
              </a:lnSpc>
            </a:pPr>
            <a:r>
              <a:rPr lang="en-US" sz="4075">
                <a:solidFill>
                  <a:srgbClr val="000000"/>
                </a:solidFill>
                <a:latin typeface="Open Sans Light"/>
              </a:rPr>
              <a:t>Model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3764509" y="5822346"/>
            <a:ext cx="316620" cy="316620"/>
            <a:chOff x="0" y="0"/>
            <a:chExt cx="1913890" cy="191389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7924575" y="9622475"/>
            <a:ext cx="182166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375856" y="1028700"/>
            <a:ext cx="9105281" cy="1056403"/>
            <a:chOff x="0" y="0"/>
            <a:chExt cx="12140375" cy="140853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0742281" cy="1408537"/>
              <a:chOff x="0" y="0"/>
              <a:chExt cx="14596384" cy="191389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4596383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4596383">
                    <a:moveTo>
                      <a:pt x="0" y="0"/>
                    </a:moveTo>
                    <a:lnTo>
                      <a:pt x="14596383" y="0"/>
                    </a:lnTo>
                    <a:lnTo>
                      <a:pt x="14596383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10729581" y="0"/>
              <a:ext cx="1410794" cy="1408537"/>
              <a:chOff x="0" y="0"/>
              <a:chExt cx="6350000" cy="63398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</p:grpSp>
      <p:sp>
        <p:nvSpPr>
          <p:cNvPr name="TextBox 7" id="7"/>
          <p:cNvSpPr txBox="true"/>
          <p:nvPr/>
        </p:nvSpPr>
        <p:spPr>
          <a:xfrm rot="0">
            <a:off x="335094" y="1289736"/>
            <a:ext cx="3424176" cy="524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70"/>
              </a:lnSpc>
            </a:pPr>
            <a:r>
              <a:rPr lang="en-US" sz="3284" spc="331">
                <a:solidFill>
                  <a:srgbClr val="FFFFFF"/>
                </a:solidFill>
                <a:latin typeface="Open Sans Light Bold"/>
              </a:rPr>
              <a:t>Introduction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302124" y="1366401"/>
            <a:ext cx="11957176" cy="44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3375">
                <a:solidFill>
                  <a:srgbClr val="737373"/>
                </a:solidFill>
                <a:latin typeface="Open Sans Light"/>
              </a:rPr>
              <a:t>-  Dataset and Explain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091812" y="3370109"/>
            <a:ext cx="983545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Sentiment Labelled Sentences Data Set / ACL Imdb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008151" y="4296244"/>
            <a:ext cx="6073825" cy="1261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67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It is the best movie I ever seen. </a:t>
            </a:r>
          </a:p>
          <a:p>
            <a:pPr>
              <a:lnSpc>
                <a:spcPts val="5167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It is so boring.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3442651" y="3535332"/>
            <a:ext cx="316620" cy="316620"/>
            <a:chOff x="0" y="0"/>
            <a:chExt cx="1913890" cy="19138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AutoShape 13" id="13"/>
          <p:cNvSpPr/>
          <p:nvPr/>
        </p:nvSpPr>
        <p:spPr>
          <a:xfrm rot="0">
            <a:off x="4506452" y="4614659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0">
            <a:off x="4506452" y="5262014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4091812" y="6352372"/>
            <a:ext cx="243408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Dataset Split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3442651" y="6517594"/>
            <a:ext cx="316620" cy="316620"/>
            <a:chOff x="0" y="0"/>
            <a:chExt cx="1913890" cy="19138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5008151" y="7192224"/>
            <a:ext cx="8455156" cy="61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67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Train : 80%   Val : 10%   Test : 10% </a:t>
            </a:r>
          </a:p>
        </p:txBody>
      </p:sp>
      <p:sp>
        <p:nvSpPr>
          <p:cNvPr name="AutoShape 19" id="19"/>
          <p:cNvSpPr/>
          <p:nvPr/>
        </p:nvSpPr>
        <p:spPr>
          <a:xfrm rot="0">
            <a:off x="4506452" y="7558306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rot="-5400000">
            <a:off x="7135045" y="7558306"/>
            <a:ext cx="402675" cy="0"/>
          </a:xfrm>
          <a:prstGeom prst="line">
            <a:avLst/>
          </a:prstGeom>
          <a:ln cap="rnd" w="47625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rot="-5400000">
            <a:off x="9230545" y="7534493"/>
            <a:ext cx="402675" cy="0"/>
          </a:xfrm>
          <a:prstGeom prst="line">
            <a:avLst/>
          </a:prstGeom>
          <a:ln cap="rnd" w="47625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2" id="22"/>
          <p:cNvSpPr txBox="true"/>
          <p:nvPr/>
        </p:nvSpPr>
        <p:spPr>
          <a:xfrm rot="0">
            <a:off x="17924575" y="9622475"/>
            <a:ext cx="182166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008151" y="7986499"/>
            <a:ext cx="8455156" cy="61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67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ACL IMDB / 50000</a:t>
            </a:r>
          </a:p>
        </p:txBody>
      </p:sp>
      <p:sp>
        <p:nvSpPr>
          <p:cNvPr name="AutoShape 24" id="24"/>
          <p:cNvSpPr/>
          <p:nvPr/>
        </p:nvSpPr>
        <p:spPr>
          <a:xfrm rot="0">
            <a:off x="4506452" y="8298411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5008151" y="8644001"/>
            <a:ext cx="8455156" cy="61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67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Amazon / 1000,  IMDB / 1000, Yelp / 1000</a:t>
            </a:r>
          </a:p>
        </p:txBody>
      </p:sp>
      <p:sp>
        <p:nvSpPr>
          <p:cNvPr name="AutoShape 26" id="26"/>
          <p:cNvSpPr/>
          <p:nvPr/>
        </p:nvSpPr>
        <p:spPr>
          <a:xfrm rot="0">
            <a:off x="4506452" y="8955913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385381" y="1028700"/>
            <a:ext cx="8869663" cy="1029066"/>
            <a:chOff x="0" y="0"/>
            <a:chExt cx="11826217" cy="1372088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0464302" cy="1372088"/>
              <a:chOff x="0" y="0"/>
              <a:chExt cx="14596384" cy="191389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4596383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4596383">
                    <a:moveTo>
                      <a:pt x="0" y="0"/>
                    </a:moveTo>
                    <a:lnTo>
                      <a:pt x="14596383" y="0"/>
                    </a:lnTo>
                    <a:lnTo>
                      <a:pt x="14596383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10451930" y="0"/>
              <a:ext cx="1374287" cy="1372088"/>
              <a:chOff x="0" y="0"/>
              <a:chExt cx="6350000" cy="63398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</p:grpSp>
      <p:sp>
        <p:nvSpPr>
          <p:cNvPr name="TextBox 7" id="7"/>
          <p:cNvSpPr txBox="true"/>
          <p:nvPr/>
        </p:nvSpPr>
        <p:spPr>
          <a:xfrm rot="0">
            <a:off x="268361" y="1034726"/>
            <a:ext cx="4215921" cy="988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7"/>
              </a:lnSpc>
            </a:pPr>
            <a:r>
              <a:rPr lang="en-US" sz="3051" spc="308">
                <a:solidFill>
                  <a:srgbClr val="FFFFFF"/>
                </a:solidFill>
                <a:latin typeface="Open Sans Light Bold"/>
              </a:rPr>
              <a:t>Data Preprocessing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231528" y="2393531"/>
            <a:ext cx="704302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Standard pre-processing techniques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200726" y="3173790"/>
            <a:ext cx="9515597" cy="25664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Lowercasing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Stopwords Removal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Stemming and Lemmatization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Words embeddings (TF-IDF)</a:t>
            </a:r>
          </a:p>
        </p:txBody>
      </p:sp>
      <p:sp>
        <p:nvSpPr>
          <p:cNvPr name="AutoShape 10" id="10"/>
          <p:cNvSpPr/>
          <p:nvPr/>
        </p:nvSpPr>
        <p:spPr>
          <a:xfrm rot="0">
            <a:off x="4699026" y="3539872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0">
            <a:off x="4699026" y="4187227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0">
            <a:off x="4699026" y="4807408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0">
            <a:off x="4699026" y="5515119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4231528" y="6248961"/>
            <a:ext cx="422600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Pre-processing Model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00726" y="7003945"/>
            <a:ext cx="9515597" cy="191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Tokenizer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Sequence Padding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Attention Mask</a:t>
            </a:r>
          </a:p>
        </p:txBody>
      </p:sp>
      <p:sp>
        <p:nvSpPr>
          <p:cNvPr name="AutoShape 16" id="16"/>
          <p:cNvSpPr/>
          <p:nvPr/>
        </p:nvSpPr>
        <p:spPr>
          <a:xfrm rot="0">
            <a:off x="4699026" y="7370026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 rot="0">
            <a:off x="4699026" y="8017381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rot="0">
            <a:off x="4699026" y="8637563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9" id="19"/>
          <p:cNvGrpSpPr/>
          <p:nvPr/>
        </p:nvGrpSpPr>
        <p:grpSpPr>
          <a:xfrm rot="0">
            <a:off x="3316274" y="2558754"/>
            <a:ext cx="316620" cy="316620"/>
            <a:chOff x="0" y="0"/>
            <a:chExt cx="1913890" cy="191389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3316274" y="6414184"/>
            <a:ext cx="316620" cy="316620"/>
            <a:chOff x="0" y="0"/>
            <a:chExt cx="1913890" cy="191389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7904539" y="9581324"/>
            <a:ext cx="202201" cy="501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9"/>
              </a:lnSpc>
              <a:spcBef>
                <a:spcPct val="0"/>
              </a:spcBef>
            </a:pPr>
            <a:r>
              <a:rPr lang="en-US" sz="2788">
                <a:solidFill>
                  <a:srgbClr val="000000"/>
                </a:solidFill>
                <a:latin typeface="Open Sans Light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385381" y="1028700"/>
            <a:ext cx="8869663" cy="1029066"/>
            <a:chOff x="0" y="0"/>
            <a:chExt cx="11826217" cy="1372088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0464302" cy="1372088"/>
              <a:chOff x="0" y="0"/>
              <a:chExt cx="14596384" cy="191389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4596383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4596383">
                    <a:moveTo>
                      <a:pt x="0" y="0"/>
                    </a:moveTo>
                    <a:lnTo>
                      <a:pt x="14596383" y="0"/>
                    </a:lnTo>
                    <a:lnTo>
                      <a:pt x="14596383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10451930" y="0"/>
              <a:ext cx="1374287" cy="1372088"/>
              <a:chOff x="0" y="0"/>
              <a:chExt cx="6350000" cy="63398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</p:grpSp>
      <p:sp>
        <p:nvSpPr>
          <p:cNvPr name="TextBox 7" id="7"/>
          <p:cNvSpPr txBox="true"/>
          <p:nvPr/>
        </p:nvSpPr>
        <p:spPr>
          <a:xfrm rot="0">
            <a:off x="-215216" y="1286386"/>
            <a:ext cx="4215921" cy="48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7"/>
              </a:lnSpc>
            </a:pPr>
            <a:r>
              <a:rPr lang="en-US" sz="3051" spc="308">
                <a:solidFill>
                  <a:srgbClr val="FFFFFF"/>
                </a:solidFill>
                <a:latin typeface="Open Sans Light Bold"/>
              </a:rPr>
              <a:t>ULMFiT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06631" y="2694282"/>
            <a:ext cx="1607473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Why Universal Language Model Fine-Tuning for Text Classification (ULMFiT)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23730" y="3974177"/>
            <a:ext cx="1050178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Transfer Learning technique used in various NLP tasks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777196" y="4729161"/>
            <a:ext cx="10021105" cy="1266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Has been state-of-the-art in NLP technique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Perform well even on small and medium datasets</a:t>
            </a:r>
          </a:p>
        </p:txBody>
      </p:sp>
      <p:sp>
        <p:nvSpPr>
          <p:cNvPr name="AutoShape 11" id="11"/>
          <p:cNvSpPr/>
          <p:nvPr/>
        </p:nvSpPr>
        <p:spPr>
          <a:xfrm rot="0">
            <a:off x="3275497" y="5095242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0">
            <a:off x="3275497" y="5742597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/>
          <p:nvPr/>
        </p:nvGrpSpPr>
        <p:grpSpPr>
          <a:xfrm rot="0">
            <a:off x="1892744" y="4139400"/>
            <a:ext cx="316620" cy="316620"/>
            <a:chOff x="0" y="0"/>
            <a:chExt cx="1913890" cy="19138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7900478" y="9572984"/>
            <a:ext cx="206262" cy="509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4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Open Sans Light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385381" y="1028700"/>
            <a:ext cx="8869663" cy="1029066"/>
            <a:chOff x="0" y="0"/>
            <a:chExt cx="11826217" cy="1372088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0464302" cy="1372088"/>
              <a:chOff x="0" y="0"/>
              <a:chExt cx="14596384" cy="191389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4596383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4596383">
                    <a:moveTo>
                      <a:pt x="0" y="0"/>
                    </a:moveTo>
                    <a:lnTo>
                      <a:pt x="14596383" y="0"/>
                    </a:lnTo>
                    <a:lnTo>
                      <a:pt x="14596383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10451930" y="0"/>
              <a:ext cx="1374287" cy="1372088"/>
              <a:chOff x="0" y="0"/>
              <a:chExt cx="6350000" cy="63398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8744214" y="7729268"/>
            <a:ext cx="8806742" cy="2205994"/>
          </a:xfrm>
          <a:custGeom>
            <a:avLst/>
            <a:gdLst/>
            <a:ahLst/>
            <a:cxnLst/>
            <a:rect r="r" b="b" t="t" l="l"/>
            <a:pathLst>
              <a:path h="2205994" w="8806742">
                <a:moveTo>
                  <a:pt x="0" y="0"/>
                </a:moveTo>
                <a:lnTo>
                  <a:pt x="8806742" y="0"/>
                </a:lnTo>
                <a:lnTo>
                  <a:pt x="8806742" y="2205994"/>
                </a:lnTo>
                <a:lnTo>
                  <a:pt x="0" y="2205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215216" y="1286386"/>
            <a:ext cx="4215921" cy="48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7"/>
              </a:lnSpc>
            </a:pPr>
            <a:r>
              <a:rPr lang="en-US" sz="3051" spc="308">
                <a:solidFill>
                  <a:srgbClr val="FFFFFF"/>
                </a:solidFill>
                <a:latin typeface="Open Sans Light Bold"/>
              </a:rPr>
              <a:t>ULMFiT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142666" y="2710408"/>
            <a:ext cx="935153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Fine-tuning the pretrained language model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342688" y="3465392"/>
            <a:ext cx="11487077" cy="191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The language model is trained on wikitext-103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Wikipedia English is slightly different from the IMDb English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Whole model is freezed except the word embeddings</a:t>
            </a:r>
          </a:p>
        </p:txBody>
      </p:sp>
      <p:sp>
        <p:nvSpPr>
          <p:cNvPr name="AutoShape 11" id="11"/>
          <p:cNvSpPr/>
          <p:nvPr/>
        </p:nvSpPr>
        <p:spPr>
          <a:xfrm rot="0">
            <a:off x="3840988" y="3831473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0">
            <a:off x="3840988" y="4478828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0">
            <a:off x="3840988" y="5099010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2458236" y="2875631"/>
            <a:ext cx="316620" cy="316620"/>
            <a:chOff x="0" y="0"/>
            <a:chExt cx="1913890" cy="191389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3840988" y="6288773"/>
            <a:ext cx="470082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Fine-tuning the classifier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544891" y="7043757"/>
            <a:ext cx="11487077" cy="1266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Discriminative learning rate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Gradual unfreezing   </a:t>
            </a:r>
          </a:p>
        </p:txBody>
      </p:sp>
      <p:sp>
        <p:nvSpPr>
          <p:cNvPr name="AutoShape 18" id="18"/>
          <p:cNvSpPr/>
          <p:nvPr/>
        </p:nvSpPr>
        <p:spPr>
          <a:xfrm rot="0">
            <a:off x="4043191" y="7409838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rot="0">
            <a:off x="4043191" y="8057193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0" id="20"/>
          <p:cNvGrpSpPr/>
          <p:nvPr/>
        </p:nvGrpSpPr>
        <p:grpSpPr>
          <a:xfrm rot="0">
            <a:off x="2458236" y="6453996"/>
            <a:ext cx="316620" cy="316620"/>
            <a:chOff x="0" y="0"/>
            <a:chExt cx="1913890" cy="191389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7790522" y="9589381"/>
            <a:ext cx="345826" cy="545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00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Open Sans Light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385381" y="1028700"/>
            <a:ext cx="8869663" cy="1029066"/>
            <a:chOff x="0" y="0"/>
            <a:chExt cx="11826217" cy="1372088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0464302" cy="1372088"/>
              <a:chOff x="0" y="0"/>
              <a:chExt cx="14596384" cy="191389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4596383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4596383">
                    <a:moveTo>
                      <a:pt x="0" y="0"/>
                    </a:moveTo>
                    <a:lnTo>
                      <a:pt x="14596383" y="0"/>
                    </a:lnTo>
                    <a:lnTo>
                      <a:pt x="14596383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10451930" y="0"/>
              <a:ext cx="1374287" cy="1372088"/>
              <a:chOff x="0" y="0"/>
              <a:chExt cx="6350000" cy="63398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</p:grpSp>
      <p:sp>
        <p:nvSpPr>
          <p:cNvPr name="TextBox 7" id="7"/>
          <p:cNvSpPr txBox="true"/>
          <p:nvPr/>
        </p:nvSpPr>
        <p:spPr>
          <a:xfrm rot="0">
            <a:off x="-215216" y="1286386"/>
            <a:ext cx="4215921" cy="48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7"/>
              </a:lnSpc>
            </a:pPr>
            <a:r>
              <a:rPr lang="en-US" sz="3051" spc="308">
                <a:solidFill>
                  <a:srgbClr val="FFFFFF"/>
                </a:solidFill>
                <a:latin typeface="Open Sans Light Bold"/>
              </a:rPr>
              <a:t>XLNet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2050562" y="3253989"/>
            <a:ext cx="316620" cy="316620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3284834" y="3088767"/>
            <a:ext cx="478151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Why we use this model 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414849" y="4010683"/>
            <a:ext cx="14187258" cy="3909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XLNet also incorporates the current optimal AR model 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Transformer-XL.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Overcome the shortcomings of BERT with its characteristics of AR.</a:t>
            </a:r>
          </a:p>
          <a:p>
            <a:pPr>
              <a:lnSpc>
                <a:spcPts val="5186"/>
              </a:lnSpc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Let the language model decompose sentences from sequential to random.</a:t>
            </a:r>
          </a:p>
          <a:p>
            <a:pPr>
              <a:lnSpc>
                <a:spcPts val="5186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7921516" y="9581324"/>
            <a:ext cx="202201" cy="501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9"/>
              </a:lnSpc>
              <a:spcBef>
                <a:spcPct val="0"/>
              </a:spcBef>
            </a:pPr>
            <a:r>
              <a:rPr lang="en-US" sz="2788">
                <a:solidFill>
                  <a:srgbClr val="000000"/>
                </a:solidFill>
                <a:latin typeface="Open Sans Light"/>
              </a:rPr>
              <a:t>7</a:t>
            </a:r>
          </a:p>
        </p:txBody>
      </p:sp>
      <p:sp>
        <p:nvSpPr>
          <p:cNvPr name="AutoShape 13" id="13"/>
          <p:cNvSpPr/>
          <p:nvPr/>
        </p:nvSpPr>
        <p:spPr>
          <a:xfrm rot="0">
            <a:off x="2858061" y="4337893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0">
            <a:off x="2858061" y="5626107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rot="0">
            <a:off x="2858061" y="6328987"/>
            <a:ext cx="317430" cy="0"/>
          </a:xfrm>
          <a:prstGeom prst="line">
            <a:avLst/>
          </a:prstGeom>
          <a:ln cap="rnd" w="47625">
            <a:solidFill>
              <a:srgbClr val="FFBD5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385381" y="1028700"/>
            <a:ext cx="8869663" cy="1029066"/>
            <a:chOff x="0" y="0"/>
            <a:chExt cx="11826217" cy="1372088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0464302" cy="1372088"/>
              <a:chOff x="0" y="0"/>
              <a:chExt cx="14596384" cy="191389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4596383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4596383">
                    <a:moveTo>
                      <a:pt x="0" y="0"/>
                    </a:moveTo>
                    <a:lnTo>
                      <a:pt x="14596383" y="0"/>
                    </a:lnTo>
                    <a:lnTo>
                      <a:pt x="14596383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10451930" y="0"/>
              <a:ext cx="1374287" cy="1372088"/>
              <a:chOff x="0" y="0"/>
              <a:chExt cx="6350000" cy="63398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1313263" y="3211231"/>
            <a:ext cx="5679531" cy="759984"/>
            <a:chOff x="0" y="0"/>
            <a:chExt cx="4935318" cy="660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935319" cy="660400"/>
            </a:xfrm>
            <a:custGeom>
              <a:avLst/>
              <a:gdLst/>
              <a:ahLst/>
              <a:cxnLst/>
              <a:rect r="r" b="b" t="t" l="l"/>
              <a:pathLst>
                <a:path h="660400" w="4935319">
                  <a:moveTo>
                    <a:pt x="4810858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10858" y="0"/>
                  </a:lnTo>
                  <a:cubicBezTo>
                    <a:pt x="4879439" y="0"/>
                    <a:pt x="4935319" y="55880"/>
                    <a:pt x="4935319" y="124460"/>
                  </a:cubicBezTo>
                  <a:lnTo>
                    <a:pt x="4935319" y="535940"/>
                  </a:lnTo>
                  <a:cubicBezTo>
                    <a:pt x="4935319" y="604520"/>
                    <a:pt x="4879439" y="660400"/>
                    <a:pt x="4810858" y="660400"/>
                  </a:cubicBezTo>
                  <a:close/>
                </a:path>
              </a:pathLst>
            </a:custGeom>
            <a:solidFill>
              <a:srgbClr val="6B6F7B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13263" y="3971215"/>
            <a:ext cx="5679531" cy="799517"/>
            <a:chOff x="0" y="0"/>
            <a:chExt cx="4935318" cy="69475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35319" cy="694753"/>
            </a:xfrm>
            <a:custGeom>
              <a:avLst/>
              <a:gdLst/>
              <a:ahLst/>
              <a:cxnLst/>
              <a:rect r="r" b="b" t="t" l="l"/>
              <a:pathLst>
                <a:path h="694753" w="4935319">
                  <a:moveTo>
                    <a:pt x="4810858" y="694753"/>
                  </a:moveTo>
                  <a:lnTo>
                    <a:pt x="124460" y="694753"/>
                  </a:lnTo>
                  <a:cubicBezTo>
                    <a:pt x="55880" y="694753"/>
                    <a:pt x="0" y="638873"/>
                    <a:pt x="0" y="57029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10858" y="0"/>
                  </a:lnTo>
                  <a:cubicBezTo>
                    <a:pt x="4879439" y="0"/>
                    <a:pt x="4935319" y="55880"/>
                    <a:pt x="4935319" y="124460"/>
                  </a:cubicBezTo>
                  <a:lnTo>
                    <a:pt x="4935319" y="570293"/>
                  </a:lnTo>
                  <a:cubicBezTo>
                    <a:pt x="4935319" y="638873"/>
                    <a:pt x="4879439" y="694753"/>
                    <a:pt x="4810858" y="694753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51508" y="7571482"/>
            <a:ext cx="5679531" cy="799517"/>
            <a:chOff x="0" y="0"/>
            <a:chExt cx="4935318" cy="69475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935319" cy="694753"/>
            </a:xfrm>
            <a:custGeom>
              <a:avLst/>
              <a:gdLst/>
              <a:ahLst/>
              <a:cxnLst/>
              <a:rect r="r" b="b" t="t" l="l"/>
              <a:pathLst>
                <a:path h="694753" w="4935319">
                  <a:moveTo>
                    <a:pt x="4810858" y="694753"/>
                  </a:moveTo>
                  <a:lnTo>
                    <a:pt x="124460" y="694753"/>
                  </a:lnTo>
                  <a:cubicBezTo>
                    <a:pt x="55880" y="694753"/>
                    <a:pt x="0" y="638873"/>
                    <a:pt x="0" y="57029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10858" y="0"/>
                  </a:lnTo>
                  <a:cubicBezTo>
                    <a:pt x="4879439" y="0"/>
                    <a:pt x="4935319" y="55880"/>
                    <a:pt x="4935319" y="124460"/>
                  </a:cubicBezTo>
                  <a:lnTo>
                    <a:pt x="4935319" y="570293"/>
                  </a:lnTo>
                  <a:cubicBezTo>
                    <a:pt x="4935319" y="638873"/>
                    <a:pt x="4879439" y="694753"/>
                    <a:pt x="4810858" y="694753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</p:grpSp>
      <p:sp>
        <p:nvSpPr>
          <p:cNvPr name="AutoShape 13" id="13"/>
          <p:cNvSpPr/>
          <p:nvPr/>
        </p:nvSpPr>
        <p:spPr>
          <a:xfrm rot="23108">
            <a:off x="2806809" y="7947428"/>
            <a:ext cx="740508" cy="0"/>
          </a:xfrm>
          <a:prstGeom prst="line">
            <a:avLst/>
          </a:prstGeom>
          <a:ln cap="rnd" w="47625">
            <a:solidFill>
              <a:srgbClr val="737373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14" id="14"/>
          <p:cNvSpPr/>
          <p:nvPr/>
        </p:nvSpPr>
        <p:spPr>
          <a:xfrm rot="0">
            <a:off x="1351508" y="3947402"/>
            <a:ext cx="5641287" cy="0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1351508" y="4992757"/>
            <a:ext cx="5641287" cy="759984"/>
            <a:chOff x="0" y="0"/>
            <a:chExt cx="4902085" cy="660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902086" cy="660400"/>
            </a:xfrm>
            <a:custGeom>
              <a:avLst/>
              <a:gdLst/>
              <a:ahLst/>
              <a:cxnLst/>
              <a:rect r="r" b="b" t="t" l="l"/>
              <a:pathLst>
                <a:path h="660400" w="4902086">
                  <a:moveTo>
                    <a:pt x="4777625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777625" y="0"/>
                  </a:lnTo>
                  <a:cubicBezTo>
                    <a:pt x="4846205" y="0"/>
                    <a:pt x="4902086" y="55880"/>
                    <a:pt x="4902086" y="124460"/>
                  </a:cubicBezTo>
                  <a:lnTo>
                    <a:pt x="4902086" y="535940"/>
                  </a:lnTo>
                  <a:cubicBezTo>
                    <a:pt x="4902086" y="604520"/>
                    <a:pt x="4846205" y="660400"/>
                    <a:pt x="4777625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313263" y="5752741"/>
            <a:ext cx="5679531" cy="799517"/>
            <a:chOff x="0" y="0"/>
            <a:chExt cx="4935318" cy="69475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935319" cy="694753"/>
            </a:xfrm>
            <a:custGeom>
              <a:avLst/>
              <a:gdLst/>
              <a:ahLst/>
              <a:cxnLst/>
              <a:rect r="r" b="b" t="t" l="l"/>
              <a:pathLst>
                <a:path h="694753" w="4935319">
                  <a:moveTo>
                    <a:pt x="4810858" y="694753"/>
                  </a:moveTo>
                  <a:lnTo>
                    <a:pt x="124460" y="694753"/>
                  </a:lnTo>
                  <a:cubicBezTo>
                    <a:pt x="55880" y="694753"/>
                    <a:pt x="0" y="638873"/>
                    <a:pt x="0" y="57029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10858" y="0"/>
                  </a:lnTo>
                  <a:cubicBezTo>
                    <a:pt x="4879439" y="0"/>
                    <a:pt x="4935319" y="55880"/>
                    <a:pt x="4935319" y="124460"/>
                  </a:cubicBezTo>
                  <a:lnTo>
                    <a:pt x="4935319" y="570293"/>
                  </a:lnTo>
                  <a:cubicBezTo>
                    <a:pt x="4935319" y="638873"/>
                    <a:pt x="4879439" y="694753"/>
                    <a:pt x="4810858" y="694753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</p:grpSp>
      <p:sp>
        <p:nvSpPr>
          <p:cNvPr name="AutoShape 19" id="19"/>
          <p:cNvSpPr/>
          <p:nvPr/>
        </p:nvSpPr>
        <p:spPr>
          <a:xfrm rot="0">
            <a:off x="1351508" y="5728929"/>
            <a:ext cx="5641287" cy="0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0" id="20"/>
          <p:cNvGrpSpPr/>
          <p:nvPr/>
        </p:nvGrpSpPr>
        <p:grpSpPr>
          <a:xfrm rot="0">
            <a:off x="1389752" y="6811498"/>
            <a:ext cx="5641287" cy="759984"/>
            <a:chOff x="0" y="0"/>
            <a:chExt cx="4902085" cy="660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902086" cy="660400"/>
            </a:xfrm>
            <a:custGeom>
              <a:avLst/>
              <a:gdLst/>
              <a:ahLst/>
              <a:cxnLst/>
              <a:rect r="r" b="b" t="t" l="l"/>
              <a:pathLst>
                <a:path h="660400" w="4902086">
                  <a:moveTo>
                    <a:pt x="4777625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777625" y="0"/>
                  </a:lnTo>
                  <a:cubicBezTo>
                    <a:pt x="4846205" y="0"/>
                    <a:pt x="4902086" y="55880"/>
                    <a:pt x="4902086" y="124460"/>
                  </a:cubicBezTo>
                  <a:lnTo>
                    <a:pt x="4902086" y="535940"/>
                  </a:lnTo>
                  <a:cubicBezTo>
                    <a:pt x="4902086" y="604520"/>
                    <a:pt x="4846205" y="660400"/>
                    <a:pt x="4777625" y="660400"/>
                  </a:cubicBezTo>
                  <a:close/>
                </a:path>
              </a:pathLst>
            </a:custGeom>
            <a:solidFill>
              <a:srgbClr val="6B6F7B"/>
            </a:solidFill>
          </p:spPr>
        </p:sp>
      </p:grpSp>
      <p:sp>
        <p:nvSpPr>
          <p:cNvPr name="AutoShape 22" id="22"/>
          <p:cNvSpPr/>
          <p:nvPr/>
        </p:nvSpPr>
        <p:spPr>
          <a:xfrm rot="0">
            <a:off x="1389752" y="7547669"/>
            <a:ext cx="5641287" cy="0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3" id="23"/>
          <p:cNvGrpSpPr/>
          <p:nvPr/>
        </p:nvGrpSpPr>
        <p:grpSpPr>
          <a:xfrm rot="0">
            <a:off x="7955963" y="3215277"/>
            <a:ext cx="5679531" cy="759984"/>
            <a:chOff x="0" y="0"/>
            <a:chExt cx="4935318" cy="6604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935319" cy="660400"/>
            </a:xfrm>
            <a:custGeom>
              <a:avLst/>
              <a:gdLst/>
              <a:ahLst/>
              <a:cxnLst/>
              <a:rect r="r" b="b" t="t" l="l"/>
              <a:pathLst>
                <a:path h="660400" w="4935319">
                  <a:moveTo>
                    <a:pt x="4810858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10858" y="0"/>
                  </a:lnTo>
                  <a:cubicBezTo>
                    <a:pt x="4879439" y="0"/>
                    <a:pt x="4935319" y="55880"/>
                    <a:pt x="4935319" y="124460"/>
                  </a:cubicBezTo>
                  <a:lnTo>
                    <a:pt x="4935319" y="535940"/>
                  </a:lnTo>
                  <a:cubicBezTo>
                    <a:pt x="4935319" y="604520"/>
                    <a:pt x="4879439" y="660400"/>
                    <a:pt x="4810858" y="660400"/>
                  </a:cubicBezTo>
                  <a:close/>
                </a:path>
              </a:pathLst>
            </a:custGeom>
            <a:solidFill>
              <a:srgbClr val="6B6F7B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7955963" y="3975261"/>
            <a:ext cx="5679531" cy="4395739"/>
            <a:chOff x="0" y="0"/>
            <a:chExt cx="4935318" cy="381974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935319" cy="3819747"/>
            </a:xfrm>
            <a:custGeom>
              <a:avLst/>
              <a:gdLst/>
              <a:ahLst/>
              <a:cxnLst/>
              <a:rect r="r" b="b" t="t" l="l"/>
              <a:pathLst>
                <a:path h="3819747" w="4935319">
                  <a:moveTo>
                    <a:pt x="4810858" y="3819747"/>
                  </a:moveTo>
                  <a:lnTo>
                    <a:pt x="124460" y="3819747"/>
                  </a:lnTo>
                  <a:cubicBezTo>
                    <a:pt x="55880" y="3819747"/>
                    <a:pt x="0" y="3763867"/>
                    <a:pt x="0" y="369528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10858" y="0"/>
                  </a:lnTo>
                  <a:cubicBezTo>
                    <a:pt x="4879439" y="0"/>
                    <a:pt x="4935319" y="55880"/>
                    <a:pt x="4935319" y="124460"/>
                  </a:cubicBezTo>
                  <a:lnTo>
                    <a:pt x="4935319" y="3695287"/>
                  </a:lnTo>
                  <a:cubicBezTo>
                    <a:pt x="4935319" y="3763867"/>
                    <a:pt x="4879439" y="3819747"/>
                    <a:pt x="4810858" y="3819747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</p:grpSp>
      <p:sp>
        <p:nvSpPr>
          <p:cNvPr name="AutoShape 27" id="27"/>
          <p:cNvSpPr/>
          <p:nvPr/>
        </p:nvSpPr>
        <p:spPr>
          <a:xfrm rot="0">
            <a:off x="7994207" y="3951448"/>
            <a:ext cx="5641287" cy="0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8" id="28"/>
          <p:cNvGrpSpPr/>
          <p:nvPr/>
        </p:nvGrpSpPr>
        <p:grpSpPr>
          <a:xfrm rot="0">
            <a:off x="8276699" y="4797033"/>
            <a:ext cx="5038058" cy="3200508"/>
            <a:chOff x="0" y="0"/>
            <a:chExt cx="6717410" cy="4267344"/>
          </a:xfrm>
        </p:grpSpPr>
        <p:sp>
          <p:nvSpPr>
            <p:cNvPr name="TextBox 29" id="29"/>
            <p:cNvSpPr txBox="true"/>
            <p:nvPr/>
          </p:nvSpPr>
          <p:spPr>
            <a:xfrm rot="0">
              <a:off x="1209957" y="3751724"/>
              <a:ext cx="1654770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ns Light"/>
                </a:rPr>
                <a:t>EPOCH 1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3081984" y="3751724"/>
              <a:ext cx="1654770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ns Light"/>
                </a:rPr>
                <a:t>EPOCH 2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4954011" y="3751724"/>
              <a:ext cx="1654770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ns Light"/>
                </a:rPr>
                <a:t>EPOCH 3</a:t>
              </a:r>
            </a:p>
          </p:txBody>
        </p:sp>
        <p:grpSp>
          <p:nvGrpSpPr>
            <p:cNvPr name="Group 32" id="32"/>
            <p:cNvGrpSpPr>
              <a:grpSpLocks noChangeAspect="true"/>
            </p:cNvGrpSpPr>
            <p:nvPr/>
          </p:nvGrpSpPr>
          <p:grpSpPr>
            <a:xfrm rot="0">
              <a:off x="1101328" y="238760"/>
              <a:ext cx="5616082" cy="3347864"/>
              <a:chOff x="0" y="0"/>
              <a:chExt cx="5616082" cy="3347864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-6350"/>
                <a:ext cx="5616082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5616082">
                    <a:moveTo>
                      <a:pt x="0" y="0"/>
                    </a:moveTo>
                    <a:lnTo>
                      <a:pt x="5616082" y="0"/>
                    </a:lnTo>
                    <a:lnTo>
                      <a:pt x="561608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830616"/>
                <a:ext cx="5616082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5616082">
                    <a:moveTo>
                      <a:pt x="0" y="0"/>
                    </a:moveTo>
                    <a:lnTo>
                      <a:pt x="5616082" y="0"/>
                    </a:lnTo>
                    <a:lnTo>
                      <a:pt x="561608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1667582"/>
                <a:ext cx="5616082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5616082">
                    <a:moveTo>
                      <a:pt x="0" y="0"/>
                    </a:moveTo>
                    <a:lnTo>
                      <a:pt x="5616082" y="0"/>
                    </a:lnTo>
                    <a:lnTo>
                      <a:pt x="561608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2504548"/>
                <a:ext cx="5616082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5616082">
                    <a:moveTo>
                      <a:pt x="0" y="0"/>
                    </a:moveTo>
                    <a:lnTo>
                      <a:pt x="5616082" y="0"/>
                    </a:lnTo>
                    <a:lnTo>
                      <a:pt x="561608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3341514"/>
                <a:ext cx="5616082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5616082">
                    <a:moveTo>
                      <a:pt x="0" y="0"/>
                    </a:moveTo>
                    <a:lnTo>
                      <a:pt x="5616082" y="0"/>
                    </a:lnTo>
                    <a:lnTo>
                      <a:pt x="5616082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name="TextBox 38" id="38"/>
            <p:cNvSpPr txBox="true"/>
            <p:nvPr/>
          </p:nvSpPr>
          <p:spPr>
            <a:xfrm rot="0">
              <a:off x="560586" y="-38100"/>
              <a:ext cx="337542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ns Light"/>
                </a:rPr>
                <a:t>1 </a:t>
              </a:r>
            </a:p>
          </p:txBody>
        </p:sp>
        <p:sp>
          <p:nvSpPr>
            <p:cNvPr name="TextBox 39" id="39"/>
            <p:cNvSpPr txBox="true"/>
            <p:nvPr/>
          </p:nvSpPr>
          <p:spPr>
            <a:xfrm rot="0">
              <a:off x="0" y="798866"/>
              <a:ext cx="898128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ns Light"/>
                </a:rPr>
                <a:t>0.75 </a:t>
              </a:r>
            </a:p>
          </p:txBody>
        </p:sp>
        <p:sp>
          <p:nvSpPr>
            <p:cNvPr name="TextBox 40" id="40"/>
            <p:cNvSpPr txBox="true"/>
            <p:nvPr/>
          </p:nvSpPr>
          <p:spPr>
            <a:xfrm rot="0">
              <a:off x="231973" y="1635832"/>
              <a:ext cx="666155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ns Light"/>
                </a:rPr>
                <a:t>0.5 </a:t>
              </a:r>
            </a:p>
          </p:txBody>
        </p:sp>
        <p:sp>
          <p:nvSpPr>
            <p:cNvPr name="TextBox 41" id="41"/>
            <p:cNvSpPr txBox="true"/>
            <p:nvPr/>
          </p:nvSpPr>
          <p:spPr>
            <a:xfrm rot="0">
              <a:off x="0" y="2472798"/>
              <a:ext cx="898128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ns Light"/>
                </a:rPr>
                <a:t>0.25 </a:t>
              </a:r>
            </a:p>
          </p:txBody>
        </p:sp>
        <p:sp>
          <p:nvSpPr>
            <p:cNvPr name="TextBox 42" id="42"/>
            <p:cNvSpPr txBox="true"/>
            <p:nvPr/>
          </p:nvSpPr>
          <p:spPr>
            <a:xfrm rot="0">
              <a:off x="560586" y="3309764"/>
              <a:ext cx="337542" cy="515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ns Light"/>
                </a:rPr>
                <a:t>0 </a:t>
              </a:r>
            </a:p>
          </p:txBody>
        </p:sp>
        <p:grpSp>
          <p:nvGrpSpPr>
            <p:cNvPr name="Group 43" id="43"/>
            <p:cNvGrpSpPr>
              <a:grpSpLocks noChangeAspect="true"/>
            </p:cNvGrpSpPr>
            <p:nvPr/>
          </p:nvGrpSpPr>
          <p:grpSpPr>
            <a:xfrm rot="0">
              <a:off x="1101328" y="238760"/>
              <a:ext cx="5616082" cy="3347864"/>
              <a:chOff x="0" y="0"/>
              <a:chExt cx="5616082" cy="3347864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872514" y="202135"/>
                <a:ext cx="1967689" cy="798484"/>
              </a:xfrm>
              <a:custGeom>
                <a:avLst/>
                <a:gdLst/>
                <a:ahLst/>
                <a:cxnLst/>
                <a:rect r="r" b="b" t="t" l="l"/>
                <a:pathLst>
                  <a:path h="798484" w="1967689">
                    <a:moveTo>
                      <a:pt x="127000" y="735267"/>
                    </a:moveTo>
                    <a:cubicBezTo>
                      <a:pt x="126843" y="700308"/>
                      <a:pt x="98459" y="672050"/>
                      <a:pt x="63500" y="672050"/>
                    </a:cubicBezTo>
                    <a:cubicBezTo>
                      <a:pt x="28540" y="672050"/>
                      <a:pt x="156" y="700308"/>
                      <a:pt x="0" y="735267"/>
                    </a:cubicBezTo>
                    <a:cubicBezTo>
                      <a:pt x="156" y="770226"/>
                      <a:pt x="28540" y="798484"/>
                      <a:pt x="63500" y="798484"/>
                    </a:cubicBezTo>
                    <a:cubicBezTo>
                      <a:pt x="98459" y="798484"/>
                      <a:pt x="126843" y="770226"/>
                      <a:pt x="127000" y="735267"/>
                    </a:cubicBezTo>
                    <a:close/>
                    <a:moveTo>
                      <a:pt x="53453" y="708516"/>
                    </a:moveTo>
                    <a:cubicBezTo>
                      <a:pt x="38751" y="714113"/>
                      <a:pt x="31337" y="730541"/>
                      <a:pt x="36868" y="745269"/>
                    </a:cubicBezTo>
                    <a:cubicBezTo>
                      <a:pt x="42399" y="759996"/>
                      <a:pt x="58794" y="767483"/>
                      <a:pt x="73546" y="762018"/>
                    </a:cubicBezTo>
                    <a:lnTo>
                      <a:pt x="1945573" y="58966"/>
                    </a:lnTo>
                    <a:cubicBezTo>
                      <a:pt x="1960276" y="53369"/>
                      <a:pt x="1967689" y="36941"/>
                      <a:pt x="1962158" y="22214"/>
                    </a:cubicBezTo>
                    <a:cubicBezTo>
                      <a:pt x="1956627" y="7487"/>
                      <a:pt x="1940233" y="0"/>
                      <a:pt x="1925481" y="5465"/>
                    </a:cubicBezTo>
                    <a:close/>
                  </a:path>
                </a:pathLst>
              </a:custGeom>
              <a:solidFill>
                <a:srgbClr val="41B8D5"/>
              </a:solidFill>
            </p:spPr>
          </p:sp>
          <p:sp>
            <p:nvSpPr>
              <p:cNvPr name="Freeform 45" id="45"/>
              <p:cNvSpPr/>
              <p:nvPr/>
            </p:nvSpPr>
            <p:spPr>
              <a:xfrm flipH="false" flipV="false" rot="0">
                <a:off x="2744541" y="37219"/>
                <a:ext cx="1999027" cy="260348"/>
              </a:xfrm>
              <a:custGeom>
                <a:avLst/>
                <a:gdLst/>
                <a:ahLst/>
                <a:cxnLst/>
                <a:rect r="r" b="b" t="t" l="l"/>
                <a:pathLst>
                  <a:path h="260348" w="1999027">
                    <a:moveTo>
                      <a:pt x="127000" y="197132"/>
                    </a:moveTo>
                    <a:cubicBezTo>
                      <a:pt x="126844" y="162172"/>
                      <a:pt x="98459" y="133915"/>
                      <a:pt x="63500" y="133915"/>
                    </a:cubicBezTo>
                    <a:cubicBezTo>
                      <a:pt x="28541" y="133915"/>
                      <a:pt x="156" y="162172"/>
                      <a:pt x="0" y="197132"/>
                    </a:cubicBezTo>
                    <a:cubicBezTo>
                      <a:pt x="156" y="232091"/>
                      <a:pt x="28541" y="260348"/>
                      <a:pt x="63500" y="260348"/>
                    </a:cubicBezTo>
                    <a:cubicBezTo>
                      <a:pt x="98459" y="260348"/>
                      <a:pt x="126844" y="232091"/>
                      <a:pt x="127000" y="197132"/>
                    </a:cubicBezTo>
                    <a:close/>
                    <a:moveTo>
                      <a:pt x="61461" y="168629"/>
                    </a:moveTo>
                    <a:cubicBezTo>
                      <a:pt x="45775" y="169822"/>
                      <a:pt x="34002" y="183470"/>
                      <a:pt x="35125" y="199161"/>
                    </a:cubicBezTo>
                    <a:cubicBezTo>
                      <a:pt x="36247" y="214853"/>
                      <a:pt x="49842" y="226686"/>
                      <a:pt x="65539" y="225634"/>
                    </a:cubicBezTo>
                    <a:lnTo>
                      <a:pt x="1937566" y="91719"/>
                    </a:lnTo>
                    <a:cubicBezTo>
                      <a:pt x="1953253" y="90526"/>
                      <a:pt x="1965025" y="76879"/>
                      <a:pt x="1963902" y="61187"/>
                    </a:cubicBezTo>
                    <a:cubicBezTo>
                      <a:pt x="1962780" y="45495"/>
                      <a:pt x="1949185" y="33662"/>
                      <a:pt x="1933488" y="34715"/>
                    </a:cubicBezTo>
                    <a:close/>
                    <a:moveTo>
                      <a:pt x="1999027" y="63217"/>
                    </a:moveTo>
                    <a:cubicBezTo>
                      <a:pt x="1998871" y="28258"/>
                      <a:pt x="1970487" y="0"/>
                      <a:pt x="1935527" y="0"/>
                    </a:cubicBezTo>
                    <a:cubicBezTo>
                      <a:pt x="1900568" y="0"/>
                      <a:pt x="1872183" y="28258"/>
                      <a:pt x="1872027" y="63217"/>
                    </a:cubicBezTo>
                    <a:cubicBezTo>
                      <a:pt x="1872183" y="98176"/>
                      <a:pt x="1900568" y="126434"/>
                      <a:pt x="1935527" y="126434"/>
                    </a:cubicBezTo>
                    <a:cubicBezTo>
                      <a:pt x="1970487" y="126434"/>
                      <a:pt x="1998871" y="98176"/>
                      <a:pt x="1999027" y="63217"/>
                    </a:cubicBezTo>
                    <a:close/>
                  </a:path>
                </a:pathLst>
              </a:custGeom>
              <a:solidFill>
                <a:srgbClr val="41B8D5"/>
              </a:solidFill>
            </p:spPr>
          </p:sp>
          <p:sp>
            <p:nvSpPr>
              <p:cNvPr name="Freeform 46" id="46"/>
              <p:cNvSpPr/>
              <p:nvPr/>
            </p:nvSpPr>
            <p:spPr>
              <a:xfrm flipH="false" flipV="false" rot="0">
                <a:off x="872514" y="606356"/>
                <a:ext cx="1967612" cy="1568406"/>
              </a:xfrm>
              <a:custGeom>
                <a:avLst/>
                <a:gdLst/>
                <a:ahLst/>
                <a:cxnLst/>
                <a:rect r="r" b="b" t="t" l="l"/>
                <a:pathLst>
                  <a:path h="1568406" w="1967612">
                    <a:moveTo>
                      <a:pt x="127000" y="63217"/>
                    </a:moveTo>
                    <a:cubicBezTo>
                      <a:pt x="126843" y="28258"/>
                      <a:pt x="98459" y="0"/>
                      <a:pt x="63500" y="0"/>
                    </a:cubicBezTo>
                    <a:cubicBezTo>
                      <a:pt x="28540" y="0"/>
                      <a:pt x="156" y="28258"/>
                      <a:pt x="0" y="63217"/>
                    </a:cubicBezTo>
                    <a:cubicBezTo>
                      <a:pt x="156" y="98176"/>
                      <a:pt x="28540" y="126434"/>
                      <a:pt x="63500" y="126434"/>
                    </a:cubicBezTo>
                    <a:cubicBezTo>
                      <a:pt x="98459" y="126434"/>
                      <a:pt x="126843" y="98176"/>
                      <a:pt x="127000" y="63217"/>
                    </a:cubicBezTo>
                    <a:close/>
                    <a:moveTo>
                      <a:pt x="81170" y="40761"/>
                    </a:moveTo>
                    <a:cubicBezTo>
                      <a:pt x="68763" y="31088"/>
                      <a:pt x="50872" y="33262"/>
                      <a:pt x="41144" y="45625"/>
                    </a:cubicBezTo>
                    <a:cubicBezTo>
                      <a:pt x="31415" y="57989"/>
                      <a:pt x="33510" y="75890"/>
                      <a:pt x="45829" y="85673"/>
                    </a:cubicBezTo>
                    <a:lnTo>
                      <a:pt x="1917857" y="1558734"/>
                    </a:lnTo>
                    <a:cubicBezTo>
                      <a:pt x="1930263" y="1568407"/>
                      <a:pt x="1948155" y="1566232"/>
                      <a:pt x="1957883" y="1553869"/>
                    </a:cubicBezTo>
                    <a:cubicBezTo>
                      <a:pt x="1967611" y="1541506"/>
                      <a:pt x="1965517" y="1523604"/>
                      <a:pt x="1953197" y="1513821"/>
                    </a:cubicBezTo>
                    <a:close/>
                  </a:path>
                </a:pathLst>
              </a:custGeom>
              <a:solidFill>
                <a:srgbClr val="FF5757"/>
              </a:solidFill>
            </p:spPr>
          </p:sp>
          <p:sp>
            <p:nvSpPr>
              <p:cNvPr name="Freeform 47" id="47"/>
              <p:cNvSpPr/>
              <p:nvPr/>
            </p:nvSpPr>
            <p:spPr>
              <a:xfrm flipH="false" flipV="false" rot="0">
                <a:off x="2744541" y="2079416"/>
                <a:ext cx="1999027" cy="796006"/>
              </a:xfrm>
              <a:custGeom>
                <a:avLst/>
                <a:gdLst/>
                <a:ahLst/>
                <a:cxnLst/>
                <a:rect r="r" b="b" t="t" l="l"/>
                <a:pathLst>
                  <a:path h="796006" w="1999027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4"/>
                      <a:pt x="63500" y="126434"/>
                    </a:cubicBezTo>
                    <a:cubicBezTo>
                      <a:pt x="98459" y="126434"/>
                      <a:pt x="126844" y="98176"/>
                      <a:pt x="127000" y="63217"/>
                    </a:cubicBezTo>
                    <a:close/>
                    <a:moveTo>
                      <a:pt x="73123" y="36311"/>
                    </a:moveTo>
                    <a:cubicBezTo>
                      <a:pt x="58287" y="31080"/>
                      <a:pt x="42012" y="38824"/>
                      <a:pt x="36714" y="53637"/>
                    </a:cubicBezTo>
                    <a:cubicBezTo>
                      <a:pt x="31416" y="68450"/>
                      <a:pt x="39088" y="84759"/>
                      <a:pt x="53877" y="90123"/>
                    </a:cubicBezTo>
                    <a:lnTo>
                      <a:pt x="1925904" y="759696"/>
                    </a:lnTo>
                    <a:cubicBezTo>
                      <a:pt x="1940740" y="764928"/>
                      <a:pt x="1957015" y="757184"/>
                      <a:pt x="1962313" y="742371"/>
                    </a:cubicBezTo>
                    <a:cubicBezTo>
                      <a:pt x="1967611" y="727558"/>
                      <a:pt x="1959940" y="711249"/>
                      <a:pt x="1945151" y="705884"/>
                    </a:cubicBezTo>
                    <a:close/>
                    <a:moveTo>
                      <a:pt x="1999027" y="732790"/>
                    </a:moveTo>
                    <a:cubicBezTo>
                      <a:pt x="1998871" y="697831"/>
                      <a:pt x="1970487" y="669573"/>
                      <a:pt x="1935527" y="669573"/>
                    </a:cubicBezTo>
                    <a:cubicBezTo>
                      <a:pt x="1900568" y="669573"/>
                      <a:pt x="1872183" y="697831"/>
                      <a:pt x="1872027" y="732790"/>
                    </a:cubicBezTo>
                    <a:cubicBezTo>
                      <a:pt x="1872183" y="767749"/>
                      <a:pt x="1900568" y="796007"/>
                      <a:pt x="1935527" y="796007"/>
                    </a:cubicBezTo>
                    <a:cubicBezTo>
                      <a:pt x="1970487" y="796007"/>
                      <a:pt x="1998871" y="767749"/>
                      <a:pt x="1999027" y="732790"/>
                    </a:cubicBezTo>
                    <a:close/>
                  </a:path>
                </a:pathLst>
              </a:custGeom>
              <a:solidFill>
                <a:srgbClr val="FF5757"/>
              </a:solidFill>
            </p:spPr>
          </p:sp>
        </p:grpSp>
      </p:grpSp>
      <p:grpSp>
        <p:nvGrpSpPr>
          <p:cNvPr name="Group 48" id="48"/>
          <p:cNvGrpSpPr/>
          <p:nvPr/>
        </p:nvGrpSpPr>
        <p:grpSpPr>
          <a:xfrm rot="0">
            <a:off x="8219732" y="8723641"/>
            <a:ext cx="377131" cy="377131"/>
            <a:chOff x="0" y="0"/>
            <a:chExt cx="1913890" cy="191389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41B8D5"/>
            </a:solidFill>
          </p:spPr>
        </p:sp>
      </p:grpSp>
      <p:sp>
        <p:nvSpPr>
          <p:cNvPr name="TextBox 50" id="50"/>
          <p:cNvSpPr txBox="true"/>
          <p:nvPr/>
        </p:nvSpPr>
        <p:spPr>
          <a:xfrm rot="0">
            <a:off x="-215216" y="1286386"/>
            <a:ext cx="4215921" cy="48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7"/>
              </a:lnSpc>
            </a:pPr>
            <a:r>
              <a:rPr lang="en-US" sz="3051" spc="308">
                <a:solidFill>
                  <a:srgbClr val="FFFFFF"/>
                </a:solidFill>
                <a:latin typeface="Open Sans Light Bold"/>
              </a:rPr>
              <a:t>XLNet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7921516" y="9581324"/>
            <a:ext cx="202201" cy="501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9"/>
              </a:lnSpc>
              <a:spcBef>
                <a:spcPct val="0"/>
              </a:spcBef>
            </a:pPr>
            <a:r>
              <a:rPr lang="en-US" sz="2788">
                <a:solidFill>
                  <a:srgbClr val="000000"/>
                </a:solidFill>
                <a:latin typeface="Open Sans Light"/>
              </a:rPr>
              <a:t>8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703116" y="3313728"/>
            <a:ext cx="2739909" cy="497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Open Sans Light Bold"/>
              </a:rPr>
              <a:t>Clean Text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703116" y="4118244"/>
            <a:ext cx="4614714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ns Light"/>
              </a:rPr>
              <a:t>Remove Punctuation, Numbers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703116" y="5095254"/>
            <a:ext cx="5289678" cy="497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Open Sans Light Bold"/>
              </a:rPr>
              <a:t>Pre Trained Model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703116" y="5899770"/>
            <a:ext cx="3688705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ns Light"/>
              </a:rPr>
              <a:t>Load Model from Google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741360" y="6913995"/>
            <a:ext cx="5289678" cy="497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Open Sans Light Bold"/>
              </a:rPr>
              <a:t>Tokenizer &amp; Encode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741360" y="7718511"/>
            <a:ext cx="97393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ns Light"/>
              </a:rPr>
              <a:t>'Hello'</a:t>
            </a:r>
            <a:r>
              <a:rPr lang="en-US" sz="2600">
                <a:solidFill>
                  <a:srgbClr val="000000"/>
                </a:solidFill>
                <a:latin typeface="Open Sans Light"/>
              </a:rPr>
              <a:t> 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3736675" y="7692210"/>
            <a:ext cx="947440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ns Light"/>
              </a:rPr>
              <a:t>[ 830 ]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8345815" y="4122289"/>
            <a:ext cx="3501182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ns Light"/>
              </a:rPr>
              <a:t>EPOCH = 3 &amp;  LR = 3e-5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8345815" y="3313728"/>
            <a:ext cx="4614714" cy="497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Open Sans Light Bold"/>
              </a:rPr>
              <a:t>Training &amp; Fine-Tune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8770777" y="8666491"/>
            <a:ext cx="2149822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ns Light"/>
              </a:rPr>
              <a:t>Train Accuracy</a:t>
            </a:r>
          </a:p>
        </p:txBody>
      </p:sp>
      <p:grpSp>
        <p:nvGrpSpPr>
          <p:cNvPr name="Group 62" id="62"/>
          <p:cNvGrpSpPr/>
          <p:nvPr/>
        </p:nvGrpSpPr>
        <p:grpSpPr>
          <a:xfrm rot="0">
            <a:off x="11394662" y="8737669"/>
            <a:ext cx="377131" cy="377131"/>
            <a:chOff x="0" y="0"/>
            <a:chExt cx="1913890" cy="1913890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5757"/>
            </a:solidFill>
          </p:spPr>
        </p:sp>
      </p:grpSp>
      <p:sp>
        <p:nvSpPr>
          <p:cNvPr name="TextBox 64" id="64"/>
          <p:cNvSpPr txBox="true"/>
          <p:nvPr/>
        </p:nvSpPr>
        <p:spPr>
          <a:xfrm rot="0">
            <a:off x="11869751" y="8666491"/>
            <a:ext cx="150197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ns Light"/>
              </a:rPr>
              <a:t>Train Loss</a:t>
            </a:r>
          </a:p>
        </p:txBody>
      </p:sp>
      <p:grpSp>
        <p:nvGrpSpPr>
          <p:cNvPr name="Group 65" id="65"/>
          <p:cNvGrpSpPr/>
          <p:nvPr/>
        </p:nvGrpSpPr>
        <p:grpSpPr>
          <a:xfrm rot="0">
            <a:off x="14558664" y="5189576"/>
            <a:ext cx="3357345" cy="1126330"/>
            <a:chOff x="0" y="0"/>
            <a:chExt cx="2917418" cy="978742"/>
          </a:xfrm>
        </p:grpSpPr>
        <p:sp>
          <p:nvSpPr>
            <p:cNvPr name="Freeform 66" id="66"/>
            <p:cNvSpPr/>
            <p:nvPr/>
          </p:nvSpPr>
          <p:spPr>
            <a:xfrm flipH="false" flipV="false" rot="0">
              <a:off x="0" y="0"/>
              <a:ext cx="2917418" cy="978742"/>
            </a:xfrm>
            <a:custGeom>
              <a:avLst/>
              <a:gdLst/>
              <a:ahLst/>
              <a:cxnLst/>
              <a:rect r="r" b="b" t="t" l="l"/>
              <a:pathLst>
                <a:path h="978742" w="2917418">
                  <a:moveTo>
                    <a:pt x="2792958" y="978742"/>
                  </a:moveTo>
                  <a:lnTo>
                    <a:pt x="124460" y="978742"/>
                  </a:lnTo>
                  <a:cubicBezTo>
                    <a:pt x="55880" y="978742"/>
                    <a:pt x="0" y="922862"/>
                    <a:pt x="0" y="8542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792958" y="0"/>
                  </a:lnTo>
                  <a:cubicBezTo>
                    <a:pt x="2861538" y="0"/>
                    <a:pt x="2917418" y="55880"/>
                    <a:pt x="2917418" y="124460"/>
                  </a:cubicBezTo>
                  <a:lnTo>
                    <a:pt x="2917418" y="854282"/>
                  </a:lnTo>
                  <a:cubicBezTo>
                    <a:pt x="2917418" y="922862"/>
                    <a:pt x="2861538" y="978742"/>
                    <a:pt x="2792958" y="978742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67" id="67"/>
          <p:cNvSpPr txBox="true"/>
          <p:nvPr/>
        </p:nvSpPr>
        <p:spPr>
          <a:xfrm rot="0">
            <a:off x="14670258" y="5475246"/>
            <a:ext cx="5289678" cy="497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Open Sans Light Bold"/>
              </a:rPr>
              <a:t>Output &amp; Predict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375856" y="1028700"/>
            <a:ext cx="9105281" cy="1056403"/>
            <a:chOff x="0" y="0"/>
            <a:chExt cx="12140375" cy="140853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0742281" cy="1408537"/>
              <a:chOff x="0" y="0"/>
              <a:chExt cx="14596384" cy="191389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4596383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4596383">
                    <a:moveTo>
                      <a:pt x="0" y="0"/>
                    </a:moveTo>
                    <a:lnTo>
                      <a:pt x="14596383" y="0"/>
                    </a:lnTo>
                    <a:lnTo>
                      <a:pt x="14596383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10729581" y="0"/>
              <a:ext cx="1410794" cy="1408537"/>
              <a:chOff x="0" y="0"/>
              <a:chExt cx="6350000" cy="633984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FFBD59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5530651" y="3081085"/>
            <a:ext cx="1661853" cy="573433"/>
            <a:chOff x="0" y="0"/>
            <a:chExt cx="1913890" cy="660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335094" y="1289736"/>
            <a:ext cx="3424176" cy="524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70"/>
              </a:lnSpc>
            </a:pPr>
            <a:r>
              <a:rPr lang="en-US" sz="3284" spc="331">
                <a:solidFill>
                  <a:srgbClr val="FFFFFF"/>
                </a:solidFill>
                <a:latin typeface="Open Sans Light Bold"/>
              </a:rPr>
              <a:t>Experiment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278981" y="1190760"/>
            <a:ext cx="5991374" cy="623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6"/>
              </a:lnSpc>
              <a:spcBef>
                <a:spcPct val="0"/>
              </a:spcBef>
            </a:pPr>
            <a:r>
              <a:rPr lang="en-US" sz="3412">
                <a:solidFill>
                  <a:srgbClr val="000000"/>
                </a:solidFill>
                <a:latin typeface="Open Sans Light"/>
              </a:rPr>
              <a:t> - Sentiment Labelled Analysis 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779287" y="3095005"/>
            <a:ext cx="1164580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Amazon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8197651" y="3081085"/>
            <a:ext cx="1661853" cy="573433"/>
            <a:chOff x="0" y="0"/>
            <a:chExt cx="1913890" cy="660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643113" y="3095005"/>
            <a:ext cx="770930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IMDb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879305" y="3081085"/>
            <a:ext cx="1661853" cy="573433"/>
            <a:chOff x="0" y="0"/>
            <a:chExt cx="1913890" cy="660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1407366" y="3095005"/>
            <a:ext cx="605730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Yelp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3385113" y="3081085"/>
            <a:ext cx="1661853" cy="573433"/>
            <a:chOff x="0" y="0"/>
            <a:chExt cx="1913890" cy="6604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3474949" y="3095005"/>
            <a:ext cx="1482179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Combined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3098113" y="4283351"/>
            <a:ext cx="1661853" cy="573433"/>
            <a:chOff x="0" y="0"/>
            <a:chExt cx="1913890" cy="6604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3587032" y="4297271"/>
            <a:ext cx="684014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FFFFFF"/>
                </a:solidFill>
                <a:latin typeface="Open Sans Light Bold"/>
              </a:rPr>
              <a:t>SVM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3067572" y="7389966"/>
            <a:ext cx="1661853" cy="573433"/>
            <a:chOff x="0" y="0"/>
            <a:chExt cx="1913890" cy="6604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2788203" y="5309120"/>
            <a:ext cx="2220592" cy="573433"/>
            <a:chOff x="0" y="0"/>
            <a:chExt cx="2557367" cy="6604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557367" cy="660400"/>
            </a:xfrm>
            <a:custGeom>
              <a:avLst/>
              <a:gdLst/>
              <a:ahLst/>
              <a:cxnLst/>
              <a:rect r="r" b="b" t="t" l="l"/>
              <a:pathLst>
                <a:path h="660400" w="2557367">
                  <a:moveTo>
                    <a:pt x="2432907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432907" y="0"/>
                  </a:lnTo>
                  <a:cubicBezTo>
                    <a:pt x="2501487" y="0"/>
                    <a:pt x="2557367" y="55880"/>
                    <a:pt x="2557367" y="124460"/>
                  </a:cubicBezTo>
                  <a:lnTo>
                    <a:pt x="2557367" y="535940"/>
                  </a:lnTo>
                  <a:cubicBezTo>
                    <a:pt x="2557367" y="604520"/>
                    <a:pt x="2501487" y="660400"/>
                    <a:pt x="2432907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3308723" y="7403886"/>
            <a:ext cx="117955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FFFFFF"/>
                </a:solidFill>
                <a:latin typeface="Open Sans Light Bold"/>
              </a:rPr>
              <a:t>ULMFiT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3067572" y="6364197"/>
            <a:ext cx="1661853" cy="573433"/>
            <a:chOff x="0" y="0"/>
            <a:chExt cx="1913890" cy="6604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3537367" y="6378117"/>
            <a:ext cx="722263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FFFFFF"/>
                </a:solidFill>
                <a:latin typeface="Open Sans Light Bold"/>
              </a:rPr>
              <a:t>CNN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929330" y="5323040"/>
            <a:ext cx="1938338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FFFFFF"/>
                </a:solidFill>
                <a:latin typeface="Open Sans Light Bold"/>
              </a:rPr>
              <a:t>Naive Bayes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3098113" y="8500961"/>
            <a:ext cx="1661853" cy="573433"/>
            <a:chOff x="0" y="0"/>
            <a:chExt cx="1913890" cy="6604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913890" cy="660400"/>
            </a:xfrm>
            <a:custGeom>
              <a:avLst/>
              <a:gdLst/>
              <a:ahLst/>
              <a:cxnLst/>
              <a:rect r="r" b="b" t="t" l="l"/>
              <a:pathLst>
                <a:path h="660400" w="1913890">
                  <a:moveTo>
                    <a:pt x="178943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535940"/>
                  </a:lnTo>
                  <a:cubicBezTo>
                    <a:pt x="1913890" y="604520"/>
                    <a:pt x="1858010" y="660400"/>
                    <a:pt x="1789430" y="66040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3439246" y="8514882"/>
            <a:ext cx="979587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FFFFFF"/>
                </a:solidFill>
                <a:latin typeface="Open Sans Light Bold"/>
              </a:rPr>
              <a:t>XLNet</a:t>
            </a:r>
          </a:p>
        </p:txBody>
      </p:sp>
      <p:sp>
        <p:nvSpPr>
          <p:cNvPr name="AutoShape 36" id="36"/>
          <p:cNvSpPr/>
          <p:nvPr/>
        </p:nvSpPr>
        <p:spPr>
          <a:xfrm rot="0">
            <a:off x="2650852" y="5096374"/>
            <a:ext cx="12986295" cy="0"/>
          </a:xfrm>
          <a:prstGeom prst="line">
            <a:avLst/>
          </a:prstGeom>
          <a:ln cap="rnd" w="19050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7" id="37"/>
          <p:cNvSpPr/>
          <p:nvPr/>
        </p:nvSpPr>
        <p:spPr>
          <a:xfrm rot="0">
            <a:off x="2650852" y="6107489"/>
            <a:ext cx="12986295" cy="0"/>
          </a:xfrm>
          <a:prstGeom prst="line">
            <a:avLst/>
          </a:prstGeom>
          <a:ln cap="rnd" w="19050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8" id="38"/>
          <p:cNvSpPr/>
          <p:nvPr/>
        </p:nvSpPr>
        <p:spPr>
          <a:xfrm rot="0">
            <a:off x="2650852" y="7147912"/>
            <a:ext cx="12986295" cy="0"/>
          </a:xfrm>
          <a:prstGeom prst="line">
            <a:avLst/>
          </a:prstGeom>
          <a:ln cap="rnd" w="19050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9" id="39"/>
          <p:cNvSpPr/>
          <p:nvPr/>
        </p:nvSpPr>
        <p:spPr>
          <a:xfrm rot="0">
            <a:off x="2650852" y="8213980"/>
            <a:ext cx="12986295" cy="0"/>
          </a:xfrm>
          <a:prstGeom prst="line">
            <a:avLst/>
          </a:prstGeom>
          <a:ln cap="rnd" w="19050">
            <a:solidFill>
              <a:srgbClr val="B2B2B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0" id="40"/>
          <p:cNvSpPr txBox="true"/>
          <p:nvPr/>
        </p:nvSpPr>
        <p:spPr>
          <a:xfrm rot="0">
            <a:off x="5921642" y="4297271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81.9%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8588642" y="4297271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74.5%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1270295" y="4297271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78.5%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3776103" y="4297271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81.5%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5921582" y="7403886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77.8%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8588582" y="7403886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74.2%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1270236" y="7403886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76.8%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3776044" y="7403886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84.4%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5921642" y="6378117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71.0%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8588642" y="6378117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81.0%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1270295" y="6378117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74.0%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776103" y="6378117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75.0%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5921701" y="8514882"/>
            <a:ext cx="879753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89.5%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8588701" y="8514882"/>
            <a:ext cx="879753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95.5%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1270355" y="8514882"/>
            <a:ext cx="879753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89.3%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3776163" y="8514882"/>
            <a:ext cx="879753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92.7%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4420180" y="9353988"/>
            <a:ext cx="1216968" cy="380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1"/>
              </a:lnSpc>
              <a:spcBef>
                <a:spcPct val="0"/>
              </a:spcBef>
            </a:pPr>
            <a:r>
              <a:rPr lang="en-US" sz="2112">
                <a:solidFill>
                  <a:srgbClr val="000000"/>
                </a:solidFill>
                <a:latin typeface="Open Sans Light"/>
              </a:rPr>
              <a:t>(Accuracy)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7904539" y="9581324"/>
            <a:ext cx="202201" cy="501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9"/>
              </a:lnSpc>
              <a:spcBef>
                <a:spcPct val="0"/>
              </a:spcBef>
            </a:pPr>
            <a:r>
              <a:rPr lang="en-US" sz="2788">
                <a:solidFill>
                  <a:srgbClr val="000000"/>
                </a:solidFill>
                <a:latin typeface="Open Sans Light"/>
              </a:rPr>
              <a:t>9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5921701" y="5323040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78.9%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8588701" y="5323040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78.1%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11270355" y="5323040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80.0%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13776163" y="5323040"/>
            <a:ext cx="879872" cy="459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9"/>
              </a:lnSpc>
              <a:spcBef>
                <a:spcPct val="0"/>
              </a:spcBef>
            </a:pPr>
            <a:r>
              <a:rPr lang="en-US" sz="2512">
                <a:solidFill>
                  <a:srgbClr val="000000"/>
                </a:solidFill>
                <a:latin typeface="Open Sans Light"/>
              </a:rPr>
              <a:t>82.2%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DAE1lozHFEg</dc:identifier>
  <dcterms:modified xsi:type="dcterms:W3CDTF">2011-08-01T06:04:30Z</dcterms:modified>
  <cp:revision>1</cp:revision>
  <dc:title>Sentiment Analysis</dc:title>
</cp:coreProperties>
</file>

<file path=docProps/thumbnail.jpeg>
</file>